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512" r:id="rId39"/>
    <p:sldId id="274" r:id="rId40"/>
    <p:sldId id="283" r:id="rId41"/>
    <p:sldId id="493" r:id="rId42"/>
    <p:sldId id="459" r:id="rId43"/>
    <p:sldId id="481" r:id="rId44"/>
    <p:sldId id="482" r:id="rId45"/>
    <p:sldId id="513" r:id="rId46"/>
    <p:sldId id="514" r:id="rId47"/>
    <p:sldId id="515" r:id="rId48"/>
    <p:sldId id="516" r:id="rId49"/>
    <p:sldId id="487" r:id="rId50"/>
    <p:sldId id="489" r:id="rId51"/>
    <p:sldId id="488" r:id="rId52"/>
    <p:sldId id="490" r:id="rId53"/>
    <p:sldId id="496" r:id="rId54"/>
    <p:sldId id="498" r:id="rId55"/>
    <p:sldId id="520" r:id="rId56"/>
    <p:sldId id="522" r:id="rId57"/>
    <p:sldId id="524" r:id="rId58"/>
    <p:sldId id="527" r:id="rId59"/>
    <p:sldId id="501" r:id="rId60"/>
    <p:sldId id="525" r:id="rId61"/>
    <p:sldId id="502" r:id="rId62"/>
    <p:sldId id="505" r:id="rId63"/>
    <p:sldId id="497" r:id="rId64"/>
    <p:sldId id="504" r:id="rId65"/>
    <p:sldId id="503" r:id="rId66"/>
    <p:sldId id="275" r:id="rId67"/>
    <p:sldId id="276" r:id="rId68"/>
    <p:sldId id="528" r:id="rId69"/>
    <p:sldId id="277" r:id="rId70"/>
    <p:sldId id="279" r:id="rId71"/>
    <p:sldId id="511" r:id="rId72"/>
    <p:sldId id="433" r:id="rId73"/>
    <p:sldId id="434" r:id="rId74"/>
    <p:sldId id="435" r:id="rId75"/>
    <p:sldId id="436" r:id="rId76"/>
    <p:sldId id="437" r:id="rId77"/>
    <p:sldId id="438" r:id="rId78"/>
    <p:sldId id="443" r:id="rId79"/>
    <p:sldId id="444" r:id="rId80"/>
    <p:sldId id="445" r:id="rId81"/>
    <p:sldId id="432" r:id="rId82"/>
    <p:sldId id="521" r:id="rId83"/>
    <p:sldId id="427" r:id="rId84"/>
    <p:sldId id="352" r:id="rId85"/>
    <p:sldId id="28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80"/>
    <p:restoredTop sz="81914"/>
  </p:normalViewPr>
  <p:slideViewPr>
    <p:cSldViewPr snapToGrid="0">
      <p:cViewPr varScale="1">
        <p:scale>
          <a:sx n="108" d="100"/>
          <a:sy n="108" d="100"/>
        </p:scale>
        <p:origin x="10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44</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45</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46</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47</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48</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61</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69</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6502 and Intel 4004</a:t>
            </a:r>
          </a:p>
          <a:p>
            <a:r>
              <a:rPr lang="en-US" dirty="0"/>
              <a:t>The CDC6504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CDC6504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modern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endParaRPr lang="en-US" dirty="0"/>
          </a:p>
          <a:p>
            <a:r>
              <a:rPr lang="en-US" dirty="0"/>
              <a:t>Modern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6"/>
            <a:ext cx="6096000" cy="1046364"/>
          </a:xfrm>
        </p:spPr>
        <p:txBody>
          <a:bodyPr>
            <a:normAutofit/>
          </a:bodyPr>
          <a:lstStyle/>
          <a:p>
            <a:r>
              <a:rPr lang="en-US" sz="2400" dirty="0"/>
              <a:t>Launched in 1975 and cost $25</a:t>
            </a:r>
          </a:p>
          <a:p>
            <a:r>
              <a:rPr lang="en-US" sz="2400" dirty="0"/>
              <a:t>4,528 NMOS Transistors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758318500"/>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3094437223"/>
              </p:ext>
            </p:extLst>
          </p:nvPr>
        </p:nvGraphicFramePr>
        <p:xfrm>
          <a:off x="1208809" y="1109604"/>
          <a:ext cx="9774382" cy="463879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dirty="0"/>
                        <a:t>INX</a:t>
                      </a:r>
                    </a:p>
                  </a:txBody>
                  <a:tcPr anchor="ctr"/>
                </a:tc>
                <a:tc>
                  <a:txBody>
                    <a:bodyPr/>
                    <a:lstStyle/>
                    <a:p>
                      <a:r>
                        <a:rPr lang="en-US" dirty="0"/>
                        <a:t>11101000</a:t>
                      </a:r>
                    </a:p>
                  </a:txBody>
                  <a:tcPr anchor="ctr"/>
                </a:tc>
                <a:tc>
                  <a:txBody>
                    <a:bodyPr/>
                    <a:lstStyle/>
                    <a:p>
                      <a:r>
                        <a:rPr lang="en-US" dirty="0"/>
                        <a:t>Increment X register by 1</a:t>
                      </a:r>
                    </a:p>
                  </a:txBody>
                  <a:tcPr anchor="ctr"/>
                </a:tc>
                <a:extLst>
                  <a:ext uri="{0D108BD9-81ED-4DB2-BD59-A6C34878D82A}">
                    <a16:rowId xmlns:a16="http://schemas.microsoft.com/office/drawing/2014/main" val="2800919992"/>
                  </a:ext>
                </a:extLst>
              </a:tr>
              <a:tr h="0">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1200329"/>
          </a:xfrm>
          <a:prstGeom prst="rect">
            <a:avLst/>
          </a:prstGeom>
          <a:noFill/>
        </p:spPr>
        <p:txBody>
          <a:bodyPr wrap="square">
            <a:spAutoFit/>
          </a:bodyPr>
          <a:lstStyle/>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ADC #5      ; Add 5 (result = 15)</a:t>
            </a:r>
          </a:p>
          <a:p>
            <a:r>
              <a:rPr lang="en-US" dirty="0">
                <a:effectLst/>
                <a:latin typeface="Courier New" panose="02070309020205020404" pitchFamily="49" charset="0"/>
              </a:rPr>
              <a:t>STA $00     ; Store result to memory[0]</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976-6506-F872-581F-C7513802B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FA0F87-95BD-A227-EFDF-9E8A6DEADE97}"/>
              </a:ext>
            </a:extLst>
          </p:cNvPr>
          <p:cNvSpPr>
            <a:spLocks noGrp="1"/>
          </p:cNvSpPr>
          <p:nvPr>
            <p:ph type="title"/>
          </p:nvPr>
        </p:nvSpPr>
        <p:spPr/>
        <p:txBody>
          <a:bodyPr/>
          <a:lstStyle/>
          <a:p>
            <a:r>
              <a:rPr lang="en-US" dirty="0"/>
              <a:t>Conditional convert to upper case</a:t>
            </a:r>
          </a:p>
        </p:txBody>
      </p:sp>
      <p:sp>
        <p:nvSpPr>
          <p:cNvPr id="6" name="TextBox 5">
            <a:extLst>
              <a:ext uri="{FF2B5EF4-FFF2-40B4-BE49-F238E27FC236}">
                <a16:creationId xmlns:a16="http://schemas.microsoft.com/office/drawing/2014/main" id="{0851CE2F-B2F6-0FF2-3CEA-DDEBD6E4A92F}"/>
              </a:ext>
            </a:extLst>
          </p:cNvPr>
          <p:cNvSpPr txBox="1"/>
          <p:nvPr/>
        </p:nvSpPr>
        <p:spPr>
          <a:xfrm>
            <a:off x="1084997" y="1690688"/>
            <a:ext cx="10515600" cy="2031325"/>
          </a:xfrm>
          <a:prstGeom prst="rect">
            <a:avLst/>
          </a:prstGeom>
          <a:noFill/>
        </p:spPr>
        <p:txBody>
          <a:bodyPr wrap="square">
            <a:spAutoFit/>
          </a:bodyPr>
          <a:lstStyle/>
          <a:p>
            <a:endParaRPr lang="en-US" dirty="0">
              <a:effectLst/>
              <a:latin typeface="Courier New" panose="02070309020205020404" pitchFamily="49" charset="0"/>
            </a:endParaRPr>
          </a:p>
          <a:p>
            <a:r>
              <a:rPr lang="en-US" dirty="0">
                <a:effectLst/>
                <a:latin typeface="Courier New" panose="02070309020205020404" pitchFamily="49" charset="0"/>
              </a:rPr>
              <a:t>LDA #'p'     ; 0x70 is the ASCII value for 'p'</a:t>
            </a:r>
          </a:p>
          <a:p>
            <a:r>
              <a:rPr lang="en-US" dirty="0">
                <a:effectLst/>
                <a:latin typeface="Courier New" panose="02070309020205020404" pitchFamily="49" charset="0"/>
              </a:rPr>
              <a:t>CMP #'a'     ; 0x61 is the ASCII value for 'a'</a:t>
            </a:r>
          </a:p>
          <a:p>
            <a:r>
              <a:rPr lang="en-US" dirty="0">
                <a:effectLst/>
                <a:latin typeface="Courier New" panose="02070309020205020404" pitchFamily="49" charset="0"/>
              </a:rPr>
              <a:t>BMI skip     ; Branch if minus (less than)</a:t>
            </a:r>
          </a:p>
          <a:p>
            <a:r>
              <a:rPr lang="en-US" dirty="0">
                <a:effectLst/>
                <a:latin typeface="Courier New" panose="02070309020205020404" pitchFamily="49" charset="0"/>
              </a:rPr>
              <a:t>SBC #0x20    ; Subtract 0x20 to convert to uppercase</a:t>
            </a:r>
          </a:p>
          <a:p>
            <a:r>
              <a:rPr lang="en-US" dirty="0">
                <a:effectLst/>
                <a:latin typeface="Courier New" panose="02070309020205020404" pitchFamily="49" charset="0"/>
              </a:rPr>
              <a:t>skip:</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2698414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latin typeface="Courier New" panose="02070309020205020404" pitchFamily="49" charset="0"/>
              </a:rPr>
              <a:t>LDA #'H'       ; Load 'H' into accumulator</a:t>
            </a:r>
          </a:p>
          <a:p>
            <a:r>
              <a:rPr lang="en-US" dirty="0">
                <a:latin typeface="Courier New" panose="02070309020205020404" pitchFamily="49" charset="0"/>
              </a:rPr>
              <a:t>STA $00</a:t>
            </a:r>
          </a:p>
          <a:p>
            <a:r>
              <a:rPr lang="en-US" dirty="0">
                <a:latin typeface="Courier New" panose="02070309020205020404" pitchFamily="49" charset="0"/>
              </a:rPr>
              <a:t>LDA #'e'       ; Load 'e' into accumulator</a:t>
            </a:r>
          </a:p>
          <a:p>
            <a:r>
              <a:rPr lang="en-US" dirty="0">
                <a:latin typeface="Courier New" panose="02070309020205020404" pitchFamily="49" charset="0"/>
              </a:rPr>
              <a:t>STA $01</a:t>
            </a:r>
          </a:p>
          <a:p>
            <a:r>
              <a:rPr lang="en-US" dirty="0">
                <a:latin typeface="Courier New" panose="02070309020205020404" pitchFamily="49" charset="0"/>
              </a:rPr>
              <a:t>LDA #'l'       ; Load 'l' into accumulator</a:t>
            </a:r>
          </a:p>
          <a:p>
            <a:r>
              <a:rPr lang="en-US" dirty="0">
                <a:latin typeface="Courier New" panose="02070309020205020404" pitchFamily="49" charset="0"/>
              </a:rPr>
              <a:t>STA $02</a:t>
            </a:r>
          </a:p>
          <a:p>
            <a:r>
              <a:rPr lang="en-US" dirty="0">
                <a:latin typeface="Courier New" panose="02070309020205020404" pitchFamily="49" charset="0"/>
              </a:rPr>
              <a:t>STA $03        ; Store 'l' again</a:t>
            </a:r>
          </a:p>
          <a:p>
            <a:r>
              <a:rPr lang="en-US" dirty="0">
                <a:latin typeface="Courier New" panose="02070309020205020404" pitchFamily="49" charset="0"/>
              </a:rPr>
              <a:t>LDA #'o'       ; Load 'o' into accumulator</a:t>
            </a:r>
          </a:p>
          <a:p>
            <a:r>
              <a:rPr lang="en-US" dirty="0">
                <a:latin typeface="Courier New" panose="02070309020205020404" pitchFamily="49" charset="0"/>
              </a:rPr>
              <a:t>STA $04</a:t>
            </a:r>
          </a:p>
          <a:p>
            <a:r>
              <a:rPr lang="en-US" dirty="0">
                <a:latin typeface="Courier New" panose="02070309020205020404" pitchFamily="49" charset="0"/>
              </a:rPr>
              <a:t>BRK</a:t>
            </a:r>
          </a:p>
        </p:txBody>
      </p:sp>
    </p:spTree>
    <p:extLst>
      <p:ext uri="{BB962C8B-B14F-4D97-AF65-F5344CB8AC3E}">
        <p14:creationId xmlns:p14="http://schemas.microsoft.com/office/powerpoint/2010/main" val="398364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CLX            ; Clear X register</a:t>
            </a:r>
          </a:p>
          <a:p>
            <a:r>
              <a:rPr lang="en-US" dirty="0">
                <a:effectLst/>
                <a:latin typeface="Courier New" panose="02070309020205020404" pitchFamily="49" charset="0"/>
              </a:rPr>
              <a:t>loop:</a:t>
            </a:r>
          </a:p>
          <a:p>
            <a:r>
              <a:rPr lang="en-US" dirty="0">
                <a:effectLst/>
                <a:latin typeface="Courier New" panose="02070309020205020404" pitchFamily="49" charset="0"/>
              </a:rPr>
              <a:t>CPX #5         ; Compare X register to 5 (simpler than TXA/CMP)</a:t>
            </a:r>
          </a:p>
          <a:p>
            <a:r>
              <a:rPr lang="en-US" dirty="0">
                <a:effectLst/>
                <a:latin typeface="Courier New" panose="02070309020205020404" pitchFamily="49" charset="0"/>
              </a:rPr>
              <a:t>BEQ end        ; Branch if equal (Z flag set)</a:t>
            </a:r>
          </a:p>
          <a:p>
            <a:r>
              <a:rPr lang="en-US" dirty="0">
                <a:effectLst/>
                <a:latin typeface="Courier New" panose="02070309020205020404" pitchFamily="49" charset="0"/>
              </a:rPr>
              <a:t>INX            ; Increment X</a:t>
            </a:r>
          </a:p>
          <a:p>
            <a:r>
              <a:rPr lang="en-US" dirty="0">
                <a:effectLst/>
                <a:latin typeface="Courier New" panose="02070309020205020404" pitchFamily="49" charset="0"/>
              </a:rPr>
              <a:t>JMP loop       ; Jump to loop</a:t>
            </a:r>
          </a:p>
          <a:p>
            <a:r>
              <a:rPr lang="en-US" dirty="0">
                <a:effectLst/>
                <a:latin typeface="Courier New" panose="02070309020205020404" pitchFamily="49" charset="0"/>
              </a:rPr>
              <a:t>end:</a:t>
            </a:r>
          </a:p>
          <a:p>
            <a:r>
              <a:rPr lang="en-US" dirty="0">
                <a:effectLst/>
                <a:latin typeface="Courier New" panose="02070309020205020404" pitchFamily="49" charset="0"/>
              </a:rPr>
              <a:t>BRK            ; Halt</a:t>
            </a:r>
          </a:p>
        </p:txBody>
      </p:sp>
    </p:spTree>
    <p:extLst>
      <p:ext uri="{BB962C8B-B14F-4D97-AF65-F5344CB8AC3E}">
        <p14:creationId xmlns:p14="http://schemas.microsoft.com/office/powerpoint/2010/main" val="1237763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1627366718"/>
              </p:ext>
            </p:extLst>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4142858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10956846"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Load instructions (immediate mode)</a:t>
            </a:r>
          </a:p>
          <a:p>
            <a:r>
              <a:rPr lang="en-US" sz="2000" b="1" dirty="0">
                <a:latin typeface="Courier New" panose="02070309020205020404" pitchFamily="49" charset="0"/>
                <a:cs typeface="Courier New" panose="02070309020205020404" pitchFamily="49" charset="0"/>
              </a:rPr>
              <a:t>else if (instruction === 0xA9) { // LDA # - Load accumulator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0xA2) { // LDX # - Load X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0xE9) { // SBC # - Subtract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const diff =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diff &amp; 0xFF;</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this.updateStatusFlags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2358</TotalTime>
  <Words>5797</Words>
  <Application>Microsoft Macintosh PowerPoint</Application>
  <PresentationFormat>Widescreen</PresentationFormat>
  <Paragraphs>1476</Paragraphs>
  <Slides>85</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Cabin</vt:lpstr>
      <vt:lpstr>Arial</vt:lpstr>
      <vt:lpstr>Calibri</vt:lpstr>
      <vt:lpstr>Calibri Light</vt:lpstr>
      <vt:lpstr>Courier</vt:lpstr>
      <vt:lpstr>Courier New</vt:lpstr>
      <vt:lpstr>Menlo</vt:lpstr>
      <vt:lpstr>Monaco</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modern CPU?</vt:lpstr>
      <vt:lpstr>ARM Assembly</vt:lpstr>
      <vt:lpstr>Intel X86 Assembly</vt:lpstr>
      <vt:lpstr>MOS Technology 6502</vt:lpstr>
      <vt:lpstr>CDC 6504 – Named for the CDC 6500</vt:lpstr>
      <vt:lpstr>CDC 6504 – Named for CDC 6500</vt:lpstr>
      <vt:lpstr>The CDC6504 Architecture</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Index Instructions (8-bit)</vt:lpstr>
      <vt:lpstr>16-Bit Instructions</vt:lpstr>
      <vt:lpstr>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Add 5 + 15 and Store</vt:lpstr>
      <vt:lpstr>Conditional convert to upper case</vt:lpstr>
      <vt:lpstr>Print Hello</vt:lpstr>
      <vt:lpstr>Count to Five</vt:lpstr>
      <vt:lpstr>Data Directive – Assembly Only</vt:lpstr>
      <vt:lpstr>Emulators for Fun</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160</cp:revision>
  <dcterms:created xsi:type="dcterms:W3CDTF">2023-02-08T12:14:18Z</dcterms:created>
  <dcterms:modified xsi:type="dcterms:W3CDTF">2025-11-22T04:31:14Z</dcterms:modified>
</cp:coreProperties>
</file>